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8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60" y="114"/>
      </p:cViewPr>
      <p:guideLst>
        <p:guide orient="horz" pos="78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7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3543300" y="6574464"/>
            <a:ext cx="2057400" cy="239086"/>
          </a:xfrm>
        </p:spPr>
        <p:txBody>
          <a:bodyPr/>
          <a:lstStyle>
            <a:lvl1pPr algn="ctr">
              <a:defRPr sz="900"/>
            </a:lvl1pPr>
          </a:lstStyle>
          <a:p>
            <a:fld id="{79640123-6D6E-448F-82F7-0480EA6AD0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94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3543300" y="6574464"/>
            <a:ext cx="2057400" cy="239086"/>
          </a:xfrm>
        </p:spPr>
        <p:txBody>
          <a:bodyPr/>
          <a:lstStyle>
            <a:lvl1pPr algn="ctr">
              <a:defRPr sz="900"/>
            </a:lvl1pPr>
          </a:lstStyle>
          <a:p>
            <a:fld id="{79640123-6D6E-448F-82F7-0480EA6AD0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380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28" userDrawn="1">
          <p15:clr>
            <a:srgbClr val="FBAE40"/>
          </p15:clr>
        </p15:guide>
        <p15:guide id="4" orient="horz" pos="4292" userDrawn="1">
          <p15:clr>
            <a:srgbClr val="FBAE40"/>
          </p15:clr>
        </p15:guide>
        <p15:guide id="5" pos="22" userDrawn="1">
          <p15:clr>
            <a:srgbClr val="FBAE40"/>
          </p15:clr>
        </p15:guide>
        <p15:guide id="6" pos="5738" userDrawn="1">
          <p15:clr>
            <a:srgbClr val="FBAE40"/>
          </p15:clr>
        </p15:guide>
        <p15:guide id="7" orient="horz" pos="232" userDrawn="1">
          <p15:clr>
            <a:srgbClr val="FBAE40"/>
          </p15:clr>
        </p15:guide>
        <p15:guide id="8" orient="horz" pos="408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텍스트 개체 틀 10"/>
          <p:cNvSpPr>
            <a:spLocks noGrp="1"/>
          </p:cNvSpPr>
          <p:nvPr>
            <p:ph type="body" sz="quarter" idx="17" hasCustomPrompt="1"/>
          </p:nvPr>
        </p:nvSpPr>
        <p:spPr>
          <a:xfrm>
            <a:off x="400050" y="237396"/>
            <a:ext cx="53975" cy="425450"/>
          </a:xfrm>
        </p:spPr>
        <p:txBody>
          <a:bodyPr lIns="0" tIns="0" rIns="0" bIns="46800" anchor="b">
            <a:noAutofit/>
          </a:bodyPr>
          <a:lstStyle>
            <a:lvl1pPr marL="0" indent="0" algn="r">
              <a:buNone/>
              <a:defRPr lang="ko-KR" altLang="en-US" sz="1500" kern="1200" dirty="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3543300" y="6682646"/>
            <a:ext cx="2057400" cy="130904"/>
          </a:xfrm>
        </p:spPr>
        <p:txBody>
          <a:bodyPr>
            <a:noAutofit/>
          </a:bodyPr>
          <a:lstStyle>
            <a:lvl1pPr algn="ctr">
              <a:defRPr sz="900"/>
            </a:lvl1pPr>
          </a:lstStyle>
          <a:p>
            <a:fld id="{79640123-6D6E-448F-82F7-0480EA6AD0B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82077927"/>
              </p:ext>
            </p:extLst>
          </p:nvPr>
        </p:nvGraphicFramePr>
        <p:xfrm>
          <a:off x="34925" y="237398"/>
          <a:ext cx="9074150" cy="6445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7475">
                  <a:extLst>
                    <a:ext uri="{9D8B030D-6E8A-4147-A177-3AD203B41FA5}">
                      <a16:colId xmlns:a16="http://schemas.microsoft.com/office/drawing/2014/main" val="914649006"/>
                    </a:ext>
                  </a:extLst>
                </a:gridCol>
                <a:gridCol w="2606675">
                  <a:extLst>
                    <a:ext uri="{9D8B030D-6E8A-4147-A177-3AD203B41FA5}">
                      <a16:colId xmlns:a16="http://schemas.microsoft.com/office/drawing/2014/main" val="3878779601"/>
                    </a:ext>
                  </a:extLst>
                </a:gridCol>
              </a:tblGrid>
              <a:tr h="481166">
                <a:tc gridSpan="2"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n w="127">
                          <a:solidFill>
                            <a:schemeClr val="tx1">
                              <a:lumMod val="50000"/>
                              <a:lumOff val="50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b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090186"/>
                  </a:ext>
                </a:extLst>
              </a:tr>
              <a:tr h="4922753"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n w="127">
                          <a:solidFill>
                            <a:schemeClr val="tx1">
                              <a:lumMod val="50000"/>
                              <a:lumOff val="50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endParaRPr lang="ko-KR" altLang="en-US" sz="900" dirty="0">
                        <a:ln w="127">
                          <a:solidFill>
                            <a:schemeClr val="tx1">
                              <a:lumMod val="50000"/>
                              <a:lumOff val="50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5009977"/>
                  </a:ext>
                </a:extLst>
              </a:tr>
              <a:tr h="1041329">
                <a:tc gridSpan="2"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n w="127">
                          <a:solidFill>
                            <a:schemeClr val="tx1">
                              <a:lumMod val="50000"/>
                              <a:lumOff val="50000"/>
                              <a:alpha val="30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805363"/>
                  </a:ext>
                </a:extLst>
              </a:tr>
            </a:tbl>
          </a:graphicData>
        </a:graphic>
      </p:graphicFrame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>
          <a:xfrm>
            <a:off x="6527800" y="739047"/>
            <a:ext cx="2514600" cy="4851400"/>
          </a:xfrm>
        </p:spPr>
        <p:txBody>
          <a:bodyPr lIns="36000" tIns="180000" rIns="0" bIns="180000">
            <a:noAutofit/>
          </a:bodyPr>
          <a:lstStyle>
            <a:lvl1pPr marL="176213" indent="-176213">
              <a:buFont typeface="+mj-lt"/>
              <a:buAutoNum type="arabicPeriod"/>
              <a:defRPr sz="9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1pPr>
            <a:lvl2pPr marL="268288" indent="-176213">
              <a:buFont typeface="+mj-lt"/>
              <a:buAutoNum type="alphaUcPeriod"/>
              <a:defRPr sz="9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2pPr>
            <a:lvl3pPr marL="360363" indent="-184150">
              <a:buFont typeface="+mj-lt"/>
              <a:buAutoNum type="arabicParenR"/>
              <a:defRPr sz="9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3pPr>
            <a:lvl4pPr marL="496887" indent="-228600">
              <a:buFont typeface="+mj-lt"/>
              <a:buAutoNum type="alphaLcPeriod"/>
              <a:defRPr sz="9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4pPr>
            <a:lvl5pPr marL="536575" indent="-176213">
              <a:defRPr sz="9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5" hasCustomPrompt="1"/>
          </p:nvPr>
        </p:nvSpPr>
        <p:spPr>
          <a:xfrm>
            <a:off x="465133" y="237397"/>
            <a:ext cx="8585200" cy="438150"/>
          </a:xfrm>
        </p:spPr>
        <p:txBody>
          <a:bodyPr anchor="b">
            <a:noAutofit/>
          </a:bodyPr>
          <a:lstStyle>
            <a:lvl1pPr marL="0" indent="0">
              <a:buNone/>
              <a:defRPr sz="15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1pPr>
            <a:lvl2pPr marL="457200" indent="0">
              <a:buNone/>
              <a:defRPr sz="15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2pPr>
            <a:lvl3pPr>
              <a:defRPr sz="15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3pPr>
            <a:lvl4pPr>
              <a:defRPr sz="15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4pPr>
            <a:lvl5pPr>
              <a:defRPr sz="15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5pPr>
          </a:lstStyle>
          <a:p>
            <a:pPr lvl="0"/>
            <a:r>
              <a:rPr lang="ko-KR" altLang="en-US" dirty="0"/>
              <a:t>제목 입력</a:t>
            </a:r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16" hasCustomPrompt="1"/>
          </p:nvPr>
        </p:nvSpPr>
        <p:spPr>
          <a:xfrm>
            <a:off x="34925" y="237397"/>
            <a:ext cx="365125" cy="425450"/>
          </a:xfrm>
        </p:spPr>
        <p:txBody>
          <a:bodyPr lIns="0" tIns="0" rIns="0" bIns="46800" anchor="b">
            <a:noAutofit/>
          </a:bodyPr>
          <a:lstStyle>
            <a:lvl1pPr marL="0" indent="0" algn="r">
              <a:buNone/>
              <a:defRPr lang="ko-KR" altLang="en-US" sz="1500" kern="1200" dirty="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en-US" altLang="ko-KR" dirty="0"/>
              <a:t>11</a:t>
            </a:r>
            <a:endParaRPr lang="ko-KR" altLang="en-US" dirty="0"/>
          </a:p>
        </p:txBody>
      </p:sp>
      <p:sp>
        <p:nvSpPr>
          <p:cNvPr id="14" name="그림 개체 틀 13"/>
          <p:cNvSpPr>
            <a:spLocks noGrp="1"/>
          </p:cNvSpPr>
          <p:nvPr>
            <p:ph type="pic" sz="quarter" idx="18"/>
          </p:nvPr>
        </p:nvSpPr>
        <p:spPr>
          <a:xfrm>
            <a:off x="73025" y="832710"/>
            <a:ext cx="6357938" cy="4757737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5" name="텍스트 개체 틀 3"/>
          <p:cNvSpPr>
            <a:spLocks noGrp="1"/>
          </p:cNvSpPr>
          <p:nvPr>
            <p:ph type="body" sz="quarter" idx="19"/>
          </p:nvPr>
        </p:nvSpPr>
        <p:spPr>
          <a:xfrm>
            <a:off x="100668" y="5654180"/>
            <a:ext cx="8975070" cy="1028466"/>
          </a:xfrm>
        </p:spPr>
        <p:txBody>
          <a:bodyPr lIns="72000" tIns="36000" rIns="72000" bIns="36000">
            <a:noAutofit/>
          </a:bodyPr>
          <a:lstStyle>
            <a:lvl1pPr marL="176213" indent="-176213">
              <a:lnSpc>
                <a:spcPct val="70000"/>
              </a:lnSpc>
              <a:buFont typeface="+mj-lt"/>
              <a:buAutoNum type="arabicPeriod"/>
              <a:defRPr sz="9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1pPr>
            <a:lvl2pPr marL="268288" indent="-176213">
              <a:lnSpc>
                <a:spcPct val="70000"/>
              </a:lnSpc>
              <a:buFont typeface="+mj-lt"/>
              <a:buAutoNum type="alphaUcPeriod"/>
              <a:defRPr sz="9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2pPr>
            <a:lvl3pPr marL="360363" indent="-184150">
              <a:lnSpc>
                <a:spcPct val="70000"/>
              </a:lnSpc>
              <a:buFont typeface="+mj-lt"/>
              <a:buAutoNum type="arabicParenR"/>
              <a:defRPr sz="9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3pPr>
            <a:lvl4pPr marL="496887" indent="-228600">
              <a:lnSpc>
                <a:spcPct val="70000"/>
              </a:lnSpc>
              <a:buFont typeface="+mj-lt"/>
              <a:buAutoNum type="alphaLcPeriod"/>
              <a:defRPr sz="9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4pPr>
            <a:lvl5pPr marL="536575" indent="-176213">
              <a:lnSpc>
                <a:spcPct val="70000"/>
              </a:lnSpc>
              <a:defRPr sz="900">
                <a:ln w="127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ln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20" hasCustomPrompt="1"/>
          </p:nvPr>
        </p:nvSpPr>
        <p:spPr>
          <a:xfrm>
            <a:off x="-964895" y="2332692"/>
            <a:ext cx="2525713" cy="216982"/>
          </a:xfrm>
        </p:spPr>
        <p:txBody>
          <a:bodyPr>
            <a:spAutoFit/>
          </a:bodyPr>
          <a:lstStyle>
            <a:lvl1pPr marL="0" indent="0">
              <a:buNone/>
              <a:defRPr sz="900">
                <a:ln w="1270">
                  <a:solidFill>
                    <a:schemeClr val="accent1"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일반 텍스트 </a:t>
            </a:r>
            <a:r>
              <a:rPr lang="en-US" altLang="ko-KR" dirty="0"/>
              <a:t>9pt</a:t>
            </a:r>
            <a:endParaRPr lang="ko-KR" altLang="en-US" dirty="0"/>
          </a:p>
        </p:txBody>
      </p:sp>
      <p:sp>
        <p:nvSpPr>
          <p:cNvPr id="13" name="텍스트 개체 틀 5"/>
          <p:cNvSpPr>
            <a:spLocks noGrp="1"/>
          </p:cNvSpPr>
          <p:nvPr>
            <p:ph type="body" sz="quarter" idx="21" hasCustomPrompt="1"/>
          </p:nvPr>
        </p:nvSpPr>
        <p:spPr>
          <a:xfrm>
            <a:off x="-964896" y="2908532"/>
            <a:ext cx="2525713" cy="258532"/>
          </a:xfrm>
        </p:spPr>
        <p:txBody>
          <a:bodyPr>
            <a:spAutoFit/>
          </a:bodyPr>
          <a:lstStyle>
            <a:lvl1pPr marL="0" indent="0">
              <a:buNone/>
              <a:defRPr sz="1200" b="1">
                <a:ln w="1270">
                  <a:solidFill>
                    <a:schemeClr val="accent1"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큰 텍스트 </a:t>
            </a:r>
            <a:r>
              <a:rPr lang="en-US" altLang="ko-KR" dirty="0"/>
              <a:t>12pt</a:t>
            </a:r>
            <a:endParaRPr lang="ko-KR" altLang="en-US" dirty="0"/>
          </a:p>
        </p:txBody>
      </p:sp>
      <p:sp>
        <p:nvSpPr>
          <p:cNvPr id="16" name="텍스트 개체 틀 5"/>
          <p:cNvSpPr>
            <a:spLocks noGrp="1"/>
          </p:cNvSpPr>
          <p:nvPr>
            <p:ph type="body" sz="quarter" idx="22" hasCustomPrompt="1"/>
          </p:nvPr>
        </p:nvSpPr>
        <p:spPr>
          <a:xfrm>
            <a:off x="-524540" y="1892213"/>
            <a:ext cx="281259" cy="216000"/>
          </a:xfrm>
          <a:gradFill flip="none" rotWithShape="1">
            <a:gsLst>
              <a:gs pos="16000">
                <a:srgbClr val="FFFF00"/>
              </a:gs>
              <a:gs pos="57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b="1">
                <a:ln w="1270">
                  <a:solidFill>
                    <a:schemeClr val="accent1">
                      <a:alpha val="10000"/>
                    </a:schemeClr>
                  </a:solidFill>
                </a:ln>
                <a:solidFill>
                  <a:srgbClr val="C00000"/>
                </a:solidFill>
              </a:defRPr>
            </a:lvl1pPr>
          </a:lstStyle>
          <a:p>
            <a:pPr lvl="0"/>
            <a:r>
              <a:rPr lang="ko-KR" altLang="en-US" dirty="0"/>
              <a:t>번호 </a:t>
            </a:r>
            <a:r>
              <a:rPr lang="en-US" altLang="ko-KR" dirty="0"/>
              <a:t>12pt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9407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8">
          <p15:clr>
            <a:srgbClr val="FBAE40"/>
          </p15:clr>
        </p15:guide>
        <p15:guide id="4" orient="horz" pos="4292">
          <p15:clr>
            <a:srgbClr val="FBAE40"/>
          </p15:clr>
        </p15:guide>
        <p15:guide id="5" pos="22">
          <p15:clr>
            <a:srgbClr val="FBAE40"/>
          </p15:clr>
        </p15:guide>
        <p15:guide id="6" pos="5738">
          <p15:clr>
            <a:srgbClr val="FBAE40"/>
          </p15:clr>
        </p15:guide>
        <p15:guide id="7" orient="horz" pos="232">
          <p15:clr>
            <a:srgbClr val="FBAE40"/>
          </p15:clr>
        </p15:guide>
        <p15:guide id="8" orient="horz" pos="408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8AF66F3A-86B9-4312-946F-758D52FA1C9F}" type="datetimeFigureOut">
              <a:rPr lang="ko-KR" altLang="en-US" smtClean="0"/>
              <a:pPr/>
              <a:t>2020-09-01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79640123-6D6E-448F-82F7-0480EA6AD0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752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72092" y="790780"/>
            <a:ext cx="6271557" cy="4676570"/>
          </a:xfrm>
          <a:prstGeom prst="rect">
            <a:avLst/>
          </a:prstGeom>
          <a:solidFill>
            <a:srgbClr val="92D050">
              <a:alpha val="20000"/>
            </a:srgbClr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ko-KR" sz="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CPU </a:t>
            </a:r>
            <a:r>
              <a:rPr lang="ko-KR" altLang="en-US" dirty="0"/>
              <a:t>사용량을 표시한다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ko-KR" altLang="en-US" dirty="0"/>
              <a:t>현재 사용량 </a:t>
            </a:r>
            <a:r>
              <a:rPr lang="en-US" altLang="ko-KR" dirty="0"/>
              <a:t>/ </a:t>
            </a:r>
            <a:r>
              <a:rPr lang="ko-KR" altLang="en-US" dirty="0"/>
              <a:t>전체 </a:t>
            </a:r>
            <a:r>
              <a:rPr lang="en-US" altLang="ko-KR" dirty="0"/>
              <a:t>CPU *100</a:t>
            </a:r>
          </a:p>
          <a:p>
            <a:r>
              <a:rPr lang="ko-KR" altLang="en-US" dirty="0"/>
              <a:t>메모리 사용량을 표시한다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ko-KR" altLang="en-US" dirty="0"/>
              <a:t>현재 사용량 </a:t>
            </a:r>
            <a:r>
              <a:rPr lang="en-US" altLang="ko-KR" dirty="0"/>
              <a:t>/ </a:t>
            </a:r>
            <a:r>
              <a:rPr lang="ko-KR" altLang="en-US" dirty="0"/>
              <a:t>전체 </a:t>
            </a:r>
            <a:r>
              <a:rPr lang="en-US" altLang="ko-KR" dirty="0"/>
              <a:t>MEM * 100</a:t>
            </a:r>
          </a:p>
          <a:p>
            <a:r>
              <a:rPr lang="ko-KR" altLang="en-US" dirty="0"/>
              <a:t>등록된 작업 그룹을 표시한다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현재 진행 중인 작업들을 표시한다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ko-KR" altLang="en-US" dirty="0"/>
              <a:t>가장 최근에 수행 </a:t>
            </a:r>
            <a:r>
              <a:rPr lang="ko-KR" altLang="en-US" dirty="0" err="1"/>
              <a:t>된작업</a:t>
            </a:r>
            <a:r>
              <a:rPr lang="ko-KR" altLang="en-US" dirty="0"/>
              <a:t> 순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ko-KR" altLang="en-US" dirty="0"/>
              <a:t>표시 개수는 논의</a:t>
            </a:r>
            <a:endParaRPr lang="en-US" altLang="ko-KR" dirty="0"/>
          </a:p>
          <a:p>
            <a:r>
              <a:rPr lang="en-US" altLang="ko-KR" dirty="0" err="1"/>
              <a:t>NiFi</a:t>
            </a:r>
            <a:r>
              <a:rPr lang="ko-KR" altLang="en-US" dirty="0"/>
              <a:t>의 로그를 표시한다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ko-KR" altLang="en-US" dirty="0"/>
              <a:t>에러만 표시</a:t>
            </a:r>
            <a:endParaRPr lang="en-US" altLang="ko-KR" dirty="0"/>
          </a:p>
          <a:p>
            <a:r>
              <a:rPr lang="en-US" altLang="ko-KR" dirty="0" err="1"/>
              <a:t>Nifi</a:t>
            </a:r>
            <a:r>
              <a:rPr lang="en-US" altLang="ko-KR" dirty="0"/>
              <a:t> Registry</a:t>
            </a:r>
            <a:r>
              <a:rPr lang="ko-KR" altLang="en-US" dirty="0"/>
              <a:t>내역을 표시한다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dirty="0"/>
              <a:t>모든 리스트 </a:t>
            </a:r>
            <a:r>
              <a:rPr lang="en-US" altLang="ko-KR" dirty="0"/>
              <a:t>: </a:t>
            </a:r>
            <a:r>
              <a:rPr lang="ko-KR" altLang="en-US" dirty="0"/>
              <a:t>최대 </a:t>
            </a:r>
            <a:r>
              <a:rPr lang="en-US" altLang="ko-KR" dirty="0"/>
              <a:t>0</a:t>
            </a:r>
            <a:r>
              <a:rPr lang="ko-KR" altLang="en-US" dirty="0"/>
              <a:t>개</a:t>
            </a:r>
            <a:endParaRPr lang="en-US" altLang="ko-KR" dirty="0"/>
          </a:p>
          <a:p>
            <a:pPr lvl="1"/>
            <a:r>
              <a:rPr lang="ko-KR" altLang="en-US" dirty="0"/>
              <a:t>새로 관리자에게 읽기 권한이 부여된 </a:t>
            </a:r>
            <a:br>
              <a:rPr lang="en-US" altLang="ko-KR" dirty="0"/>
            </a:br>
            <a:r>
              <a:rPr lang="ko-KR" altLang="en-US" dirty="0"/>
              <a:t>작업 리스트 </a:t>
            </a:r>
            <a:r>
              <a:rPr lang="en-US" altLang="ko-KR" dirty="0"/>
              <a:t>– </a:t>
            </a:r>
            <a:r>
              <a:rPr lang="ko-KR" altLang="en-US" dirty="0"/>
              <a:t>강조</a:t>
            </a:r>
            <a:endParaRPr lang="en-US" altLang="ko-KR" dirty="0"/>
          </a:p>
          <a:p>
            <a:pPr lvl="1"/>
            <a:r>
              <a:rPr lang="ko-KR" altLang="en-US" b="1" dirty="0">
                <a:solidFill>
                  <a:srgbClr val="FF0000"/>
                </a:solidFill>
              </a:rPr>
              <a:t>표시 방법은 논의 </a:t>
            </a:r>
            <a:endParaRPr lang="en-US" altLang="ko-KR" b="1" dirty="0">
              <a:solidFill>
                <a:srgbClr val="FF0000"/>
              </a:solidFill>
            </a:endParaRPr>
          </a:p>
          <a:p>
            <a:pPr lvl="1"/>
            <a:r>
              <a:rPr lang="ko-KR" altLang="en-US" b="1" dirty="0">
                <a:solidFill>
                  <a:srgbClr val="FF0000"/>
                </a:solidFill>
              </a:rPr>
              <a:t>선택하면 </a:t>
            </a:r>
            <a:r>
              <a:rPr lang="en-US" altLang="ko-KR" b="1" dirty="0" err="1">
                <a:solidFill>
                  <a:srgbClr val="FF0000"/>
                </a:solidFill>
              </a:rPr>
              <a:t>NiFi</a:t>
            </a:r>
            <a:r>
              <a:rPr lang="ko-KR" altLang="en-US" b="1" dirty="0">
                <a:solidFill>
                  <a:srgbClr val="FF0000"/>
                </a:solidFill>
              </a:rPr>
              <a:t>로 연결되며 해당 그룹으로 연결 된다 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가능</a:t>
            </a:r>
            <a:r>
              <a:rPr lang="en-US" altLang="ko-KR" b="1" dirty="0">
                <a:solidFill>
                  <a:srgbClr val="FF0000"/>
                </a:solidFill>
              </a:rPr>
              <a:t>?)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ko-KR" altLang="en-US" b="1" dirty="0"/>
              <a:t>관리자 </a:t>
            </a:r>
            <a:r>
              <a:rPr lang="en-US" altLang="ko-KR" b="1" dirty="0" err="1"/>
              <a:t>DashBoard</a:t>
            </a:r>
            <a:endParaRPr lang="ko-KR" altLang="en-US" b="1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ko-KR" altLang="en-US" dirty="0"/>
              <a:t>화면에 표시되는 색상의 종류는 </a:t>
            </a:r>
            <a:r>
              <a:rPr lang="en-US" altLang="ko-KR" dirty="0"/>
              <a:t>5</a:t>
            </a:r>
            <a:r>
              <a:rPr lang="ko-KR" altLang="en-US" dirty="0"/>
              <a:t>개 이하로 해야 한다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고객사의 로고가 삽입되어야 한다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38" name="직사각형 37"/>
          <p:cNvSpPr/>
          <p:nvPr/>
        </p:nvSpPr>
        <p:spPr>
          <a:xfrm>
            <a:off x="126767" y="990805"/>
            <a:ext cx="3787888" cy="240962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ko-KR" sz="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975" y="1222566"/>
            <a:ext cx="1841650" cy="978854"/>
          </a:xfrm>
          <a:prstGeom prst="rect">
            <a:avLst/>
          </a:prstGeom>
        </p:spPr>
      </p:pic>
      <p:sp>
        <p:nvSpPr>
          <p:cNvPr id="15" name="텍스트 개체 틀 7"/>
          <p:cNvSpPr txBox="1">
            <a:spLocks/>
          </p:cNvSpPr>
          <p:nvPr/>
        </p:nvSpPr>
        <p:spPr>
          <a:xfrm>
            <a:off x="2080073" y="1334895"/>
            <a:ext cx="1170806" cy="1415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ln w="1270">
                  <a:solidFill>
                    <a:schemeClr val="accent1"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Memory </a:t>
            </a:r>
            <a:r>
              <a:rPr lang="ko-KR" altLang="en-US" dirty="0"/>
              <a:t>사용량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22"/>
          </p:nvPr>
        </p:nvSpPr>
        <p:spPr>
          <a:xfrm>
            <a:off x="1939443" y="1062419"/>
            <a:ext cx="281259" cy="216000"/>
          </a:xfrm>
        </p:spPr>
        <p:txBody>
          <a:bodyPr/>
          <a:lstStyle/>
          <a:p>
            <a:r>
              <a:rPr lang="en-US" altLang="ko-KR" dirty="0"/>
              <a:t>2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81493" y="1101866"/>
            <a:ext cx="1934482" cy="1116591"/>
            <a:chOff x="1958375" y="2688371"/>
            <a:chExt cx="1934482" cy="1116591"/>
          </a:xfrm>
        </p:grpSpPr>
        <p:grpSp>
          <p:nvGrpSpPr>
            <p:cNvPr id="28" name="그룹 27"/>
            <p:cNvGrpSpPr/>
            <p:nvPr/>
          </p:nvGrpSpPr>
          <p:grpSpPr>
            <a:xfrm>
              <a:off x="2045728" y="2796371"/>
              <a:ext cx="1847129" cy="1008591"/>
              <a:chOff x="1036078" y="3454739"/>
              <a:chExt cx="1847129" cy="1008591"/>
            </a:xfrm>
          </p:grpSpPr>
          <p:pic>
            <p:nvPicPr>
              <p:cNvPr id="25" name="그림 2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6078" y="3454739"/>
                <a:ext cx="1847129" cy="1008591"/>
              </a:xfrm>
              <a:prstGeom prst="rect">
                <a:avLst/>
              </a:prstGeom>
            </p:spPr>
          </p:pic>
          <p:sp>
            <p:nvSpPr>
              <p:cNvPr id="27" name="텍스트 개체 틀 7"/>
              <p:cNvSpPr txBox="1">
                <a:spLocks/>
              </p:cNvSpPr>
              <p:nvPr/>
            </p:nvSpPr>
            <p:spPr>
              <a:xfrm>
                <a:off x="1089355" y="3585494"/>
                <a:ext cx="1091197" cy="1480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1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900" kern="1200">
                    <a:ln w="1270">
                      <a:solidFill>
                        <a:schemeClr val="accent1">
                          <a:alpha val="1000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ea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ea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ea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ea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dirty="0"/>
                  <a:t>CPU </a:t>
                </a:r>
                <a:r>
                  <a:rPr lang="ko-KR" altLang="en-US" dirty="0"/>
                  <a:t>사용량</a:t>
                </a:r>
              </a:p>
            </p:txBody>
          </p:sp>
        </p:grpSp>
        <p:sp>
          <p:nvSpPr>
            <p:cNvPr id="32" name="텍스트 개체 틀 9"/>
            <p:cNvSpPr txBox="1">
              <a:spLocks/>
            </p:cNvSpPr>
            <p:nvPr/>
          </p:nvSpPr>
          <p:spPr>
            <a:xfrm>
              <a:off x="1958375" y="2688371"/>
              <a:ext cx="281259" cy="216000"/>
            </a:xfrm>
            <a:prstGeom prst="rect">
              <a:avLst/>
            </a:prstGeom>
            <a:gradFill flip="none" rotWithShape="1">
              <a:gsLst>
                <a:gs pos="16000">
                  <a:srgbClr val="FFFF00"/>
                </a:gs>
                <a:gs pos="57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txBody>
            <a:bodyPr vert="horz" lIns="0" tIns="0" rIns="0" bIns="0" rtlCol="0" anchor="ctr">
              <a:noAutofit/>
            </a:bodyPr>
            <a:lstStyle>
              <a:lvl1pPr marL="0" indent="0" algn="ctr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b="1" kern="1200">
                  <a:ln w="1270">
                    <a:solidFill>
                      <a:schemeClr val="accent1">
                        <a:alpha val="10000"/>
                      </a:schemeClr>
                    </a:solidFill>
                  </a:ln>
                  <a:solidFill>
                    <a:srgbClr val="C00000"/>
                  </a:solidFill>
                  <a:latin typeface="+mn-ea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ea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ea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ea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ea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/>
                <a:t>1</a:t>
              </a: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108791" y="2251100"/>
            <a:ext cx="1891459" cy="1138691"/>
            <a:chOff x="3650714" y="2218457"/>
            <a:chExt cx="1891459" cy="1138691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17021" y="2344483"/>
              <a:ext cx="1825152" cy="1012665"/>
            </a:xfrm>
            <a:prstGeom prst="rect">
              <a:avLst/>
            </a:prstGeom>
          </p:spPr>
        </p:pic>
        <p:sp>
          <p:nvSpPr>
            <p:cNvPr id="31" name="텍스트 개체 틀 7"/>
            <p:cNvSpPr txBox="1">
              <a:spLocks/>
            </p:cNvSpPr>
            <p:nvPr/>
          </p:nvSpPr>
          <p:spPr>
            <a:xfrm>
              <a:off x="3791344" y="2447551"/>
              <a:ext cx="1091197" cy="148054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900" kern="1200">
                  <a:ln w="1270">
                    <a:solidFill>
                      <a:schemeClr val="accent1"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ea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ea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ea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ea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/>
                <a:t>Cluster </a:t>
              </a:r>
              <a:r>
                <a:rPr lang="ko-KR" altLang="en-US" dirty="0"/>
                <a:t>상태</a:t>
              </a:r>
            </a:p>
          </p:txBody>
        </p:sp>
        <p:sp>
          <p:nvSpPr>
            <p:cNvPr id="23" name="텍스트 개체 틀 9"/>
            <p:cNvSpPr txBox="1">
              <a:spLocks/>
            </p:cNvSpPr>
            <p:nvPr/>
          </p:nvSpPr>
          <p:spPr>
            <a:xfrm>
              <a:off x="3650714" y="2218457"/>
              <a:ext cx="281259" cy="216000"/>
            </a:xfrm>
            <a:prstGeom prst="rect">
              <a:avLst/>
            </a:prstGeom>
            <a:gradFill flip="none" rotWithShape="1">
              <a:gsLst>
                <a:gs pos="16000">
                  <a:srgbClr val="FFFF00"/>
                </a:gs>
                <a:gs pos="57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txBody>
            <a:bodyPr vert="horz" lIns="0" tIns="0" rIns="0" bIns="0" rtlCol="0" anchor="ctr">
              <a:noAutofit/>
            </a:bodyPr>
            <a:lstStyle>
              <a:lvl1pPr marL="0" indent="0" algn="ctr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b="1" kern="1200">
                  <a:ln w="1270">
                    <a:solidFill>
                      <a:schemeClr val="accent1">
                        <a:alpha val="10000"/>
                      </a:schemeClr>
                    </a:solidFill>
                  </a:ln>
                  <a:solidFill>
                    <a:srgbClr val="C00000"/>
                  </a:solidFill>
                  <a:latin typeface="+mn-ea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ea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ea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ea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ea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/>
                <a:t>3</a:t>
              </a:r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143447" y="3429000"/>
            <a:ext cx="3780854" cy="1962150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2019-08-30 16:48:34,272 ERROR [Timer-Driven Process Thread-10]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o.a.nifi.groups.StandardProcessGroup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Failed to synchronize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StandardProcessGroup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[identifier=8d73d09b-016c-1000-ffff-ffff87d10df3] with Flow Registry because could not retrieve version 1 of flow with identifier 5e71c437-d35b-43e8-a9c1-9d2edf35a6e8 in bucket c040cfbb-a685-4db0-abc0-0a0165a1c555</a:t>
            </a:r>
          </a:p>
          <a:p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java.net.ConnectException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Connection refused (Connection refused)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java.net.PlainSocketImpl.socketConnect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(Native Method)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java.net.AbstractPlainSocketImpl.doConnect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(AbstractPlainSocketImpl.java:350)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java.net.AbstractPlainSocketImpl.connectToAddress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(AbstractPlainSocketImpl.java:206)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java.net.AbstractPlainSocketImpl.connect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(AbstractPlainSocketImpl.java:188)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java.net.SocksSocketImpl.connect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(SocksSocketImpl.java:392)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java.net.Socket.connect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(Socket.java:589)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sun.net.NetworkClient.doConnect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(NetworkClient.java:175)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sun.net.www.http.HttpClient.openServer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(HttpClient.java:432)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sun.net.www.http.HttpClient.openServer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(HttpClient.java:527)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sun.net.www.http.HttpClient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.&lt;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init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&gt;(HttpClient.java:211)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sun.net.www.http.HttpClient.New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(HttpClient.java:308)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sun.net.www.http.HttpClient.New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(HttpClient.java:326)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sun.net.www.protocol.http.HttpURLConnection.getNewHttpClient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(HttpURLConnection.java:1202)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sun.net.www.protocol.http.HttpURLConnection.plainConnect0(HttpURLConnection.java:1138)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sun.net.www.protocol.http.HttpURLConnection.plainConnect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(HttpURLConnection.java:1032)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sun.net.www.protocol.http.HttpURLConnection.connect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(HttpURLConnection.java:966)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sun.net.www.protocol.http.HttpURLConnection.getInputStream0(HttpURLConnection.java:1546)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at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sun.net.www.protocol.http.HttpURLConnection.getInputStream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(HttpURLConnection.java:1474)</a:t>
            </a:r>
          </a:p>
          <a:p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2019-08-30 16:48:34,272 ERROR [Timer-Driven Process Thread-10]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o.a.nifi.groups.StandardProcessGroup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Failed to synchronize </a:t>
            </a:r>
            <a:r>
              <a:rPr lang="en-US" altLang="ko-KR" sz="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StandardProcessGroup</a:t>
            </a:r>
            <a:r>
              <a:rPr lang="en-US" altLang="ko-K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[identifier=8d73d09b-016c-1000-ffff-ffff87d10df3] with Flow Registry because could not retrieve version 1 of flow with identifier 5e71c437-d35b-43e8-a9c1-9d2edf35a6e8 in bucket c040cfbb-a685-4db0-abc0-0a0165a1c555</a:t>
            </a:r>
          </a:p>
          <a:p>
            <a:endParaRPr lang="en-US" altLang="ko-KR" sz="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텍스트 개체 틀 9"/>
          <p:cNvSpPr txBox="1">
            <a:spLocks/>
          </p:cNvSpPr>
          <p:nvPr/>
        </p:nvSpPr>
        <p:spPr>
          <a:xfrm>
            <a:off x="79141" y="3451094"/>
            <a:ext cx="281259" cy="216000"/>
          </a:xfrm>
          <a:prstGeom prst="rect">
            <a:avLst/>
          </a:prstGeom>
          <a:gradFill flip="none" rotWithShape="1">
            <a:gsLst>
              <a:gs pos="16000">
                <a:srgbClr val="FFFF00"/>
              </a:gs>
              <a:gs pos="57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kern="1200">
                <a:ln w="1270">
                  <a:solidFill>
                    <a:schemeClr val="accent1">
                      <a:alpha val="10000"/>
                    </a:schemeClr>
                  </a:solidFill>
                </a:ln>
                <a:solidFill>
                  <a:srgbClr val="C00000"/>
                </a:solidFill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5</a:t>
            </a: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473" y="2377126"/>
            <a:ext cx="1825152" cy="1012665"/>
          </a:xfrm>
          <a:prstGeom prst="rect">
            <a:avLst/>
          </a:prstGeom>
        </p:spPr>
      </p:pic>
      <p:sp>
        <p:nvSpPr>
          <p:cNvPr id="42" name="텍스트 개체 틀 7"/>
          <p:cNvSpPr txBox="1">
            <a:spLocks/>
          </p:cNvSpPr>
          <p:nvPr/>
        </p:nvSpPr>
        <p:spPr>
          <a:xfrm>
            <a:off x="2074573" y="2479283"/>
            <a:ext cx="1091197" cy="14805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ln w="1270">
                  <a:solidFill>
                    <a:schemeClr val="accent1"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Job list</a:t>
            </a:r>
            <a:endParaRPr lang="ko-KR" altLang="en-US" dirty="0"/>
          </a:p>
        </p:txBody>
      </p:sp>
      <p:sp>
        <p:nvSpPr>
          <p:cNvPr id="43" name="텍스트 개체 틀 7"/>
          <p:cNvSpPr txBox="1">
            <a:spLocks/>
          </p:cNvSpPr>
          <p:nvPr/>
        </p:nvSpPr>
        <p:spPr>
          <a:xfrm>
            <a:off x="2106144" y="2675690"/>
            <a:ext cx="1632973" cy="61172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ln w="1270">
                  <a:solidFill>
                    <a:schemeClr val="accent1"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1. </a:t>
            </a:r>
            <a:r>
              <a:rPr lang="en-US" altLang="ko-KR" dirty="0" err="1"/>
              <a:t>OffStreetParking</a:t>
            </a:r>
            <a:r>
              <a:rPr lang="en-US" altLang="ko-KR" dirty="0"/>
              <a:t> get</a:t>
            </a:r>
            <a:br>
              <a:rPr lang="en-US" altLang="ko-KR" dirty="0"/>
            </a:br>
            <a:r>
              <a:rPr lang="en-US" altLang="ko-KR" dirty="0"/>
              <a:t>2. </a:t>
            </a:r>
            <a:r>
              <a:rPr lang="en-US" altLang="ko-KR" dirty="0" err="1"/>
              <a:t>ParkingSpot</a:t>
            </a:r>
            <a:r>
              <a:rPr lang="en-US" altLang="ko-KR" dirty="0"/>
              <a:t> get</a:t>
            </a:r>
            <a:br>
              <a:rPr lang="en-US" altLang="ko-KR" dirty="0"/>
            </a:br>
            <a:r>
              <a:rPr lang="en-US" altLang="ko-KR" dirty="0"/>
              <a:t>3. ………..</a:t>
            </a:r>
            <a:br>
              <a:rPr lang="en-US" altLang="ko-KR" dirty="0"/>
            </a:br>
            <a:r>
              <a:rPr lang="en-US" altLang="ko-KR" dirty="0"/>
              <a:t>4. ……….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3988325" y="2038350"/>
            <a:ext cx="2290357" cy="33528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ko-KR" sz="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텍스트 개체 틀 9"/>
          <p:cNvSpPr txBox="1">
            <a:spLocks/>
          </p:cNvSpPr>
          <p:nvPr/>
        </p:nvSpPr>
        <p:spPr>
          <a:xfrm>
            <a:off x="1965514" y="2271271"/>
            <a:ext cx="281259" cy="216000"/>
          </a:xfrm>
          <a:prstGeom prst="rect">
            <a:avLst/>
          </a:prstGeom>
          <a:gradFill flip="none" rotWithShape="1">
            <a:gsLst>
              <a:gs pos="16000">
                <a:srgbClr val="FFFF00"/>
              </a:gs>
              <a:gs pos="57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kern="1200">
                <a:ln w="1270">
                  <a:solidFill>
                    <a:schemeClr val="accent1">
                      <a:alpha val="10000"/>
                    </a:schemeClr>
                  </a:solidFill>
                </a:ln>
                <a:solidFill>
                  <a:srgbClr val="C00000"/>
                </a:solidFill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4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3988325" y="1802934"/>
            <a:ext cx="2290357" cy="18779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NiFi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로 연결되는 링크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8183" y="4309407"/>
            <a:ext cx="2150640" cy="976967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8183" y="3272581"/>
            <a:ext cx="2150640" cy="976967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8183" y="2233862"/>
            <a:ext cx="2150640" cy="976967"/>
          </a:xfrm>
          <a:prstGeom prst="rect">
            <a:avLst/>
          </a:prstGeom>
        </p:spPr>
      </p:pic>
      <p:sp>
        <p:nvSpPr>
          <p:cNvPr id="51" name="직사각형 50"/>
          <p:cNvSpPr/>
          <p:nvPr/>
        </p:nvSpPr>
        <p:spPr>
          <a:xfrm>
            <a:off x="3988325" y="994252"/>
            <a:ext cx="2290357" cy="74882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사용자 정보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텍스트 개체 틀 9"/>
          <p:cNvSpPr txBox="1">
            <a:spLocks/>
          </p:cNvSpPr>
          <p:nvPr/>
        </p:nvSpPr>
        <p:spPr>
          <a:xfrm>
            <a:off x="4001741" y="2163271"/>
            <a:ext cx="281259" cy="216000"/>
          </a:xfrm>
          <a:prstGeom prst="rect">
            <a:avLst/>
          </a:prstGeom>
          <a:gradFill flip="none" rotWithShape="1">
            <a:gsLst>
              <a:gs pos="16000">
                <a:srgbClr val="FFFF00"/>
              </a:gs>
              <a:gs pos="57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kern="1200">
                <a:ln w="1270">
                  <a:solidFill>
                    <a:schemeClr val="accent1">
                      <a:alpha val="10000"/>
                    </a:schemeClr>
                  </a:solidFill>
                </a:ln>
                <a:solidFill>
                  <a:srgbClr val="C00000"/>
                </a:solidFill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6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050312" y="3272581"/>
            <a:ext cx="2175445" cy="976967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590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</TotalTime>
  <Words>586</Words>
  <Application>Microsoft Office PowerPoint</Application>
  <PresentationFormat>화면 슬라이드 쇼(4:3)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Calibri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스토리보드 양식</dc:title>
  <dc:creator>HaeDong</dc:creator>
  <cp:lastModifiedBy>KANG SANGKYU</cp:lastModifiedBy>
  <cp:revision>21</cp:revision>
  <dcterms:created xsi:type="dcterms:W3CDTF">2019-08-30T06:28:20Z</dcterms:created>
  <dcterms:modified xsi:type="dcterms:W3CDTF">2020-09-01T05:13:16Z</dcterms:modified>
</cp:coreProperties>
</file>